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9" r:id="rId5"/>
    <p:sldId id="262" r:id="rId6"/>
    <p:sldId id="257"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97"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4CE48-6AD4-4280-A4B5-B58F317ECD17}"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4CE48-6AD4-4280-A4B5-B58F317ECD17}"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4CE48-6AD4-4280-A4B5-B58F317ECD17}"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4CE48-6AD4-4280-A4B5-B58F317ECD17}"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4CE48-6AD4-4280-A4B5-B58F317ECD17}"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4CE48-6AD4-4280-A4B5-B58F317ECD17}"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4CE48-6AD4-4280-A4B5-B58F317ECD17}"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4CE48-6AD4-4280-A4B5-B58F317ECD17}"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4CE48-6AD4-4280-A4B5-B58F317ECD17}"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4CE48-6AD4-4280-A4B5-B58F317ECD17}"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4CE48-6AD4-4280-A4B5-B58F317ECD17}"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F3E0D-271F-4CC3-9583-019054F9FB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4CE48-6AD4-4280-A4B5-B58F317ECD17}" type="datetimeFigureOut">
              <a:rPr lang="en-US" smtClean="0"/>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F3E0D-271F-4CC3-9583-019054F9FB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liforniakingtides.org/share-pictur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8305800" cy="7017306"/>
          </a:xfrm>
          <a:prstGeom prst="rect">
            <a:avLst/>
          </a:prstGeom>
          <a:noFill/>
        </p:spPr>
        <p:txBody>
          <a:bodyPr wrap="square" rtlCol="0">
            <a:spAutoFit/>
          </a:bodyPr>
          <a:lstStyle/>
          <a:p>
            <a:r>
              <a:rPr lang="en-US" sz="3600" b="1" dirty="0" smtClean="0"/>
              <a:t>Elkhorn Slough King Tide </a:t>
            </a:r>
          </a:p>
          <a:p>
            <a:r>
              <a:rPr lang="en-US" sz="3600" b="1" dirty="0" smtClean="0"/>
              <a:t>Citizen Science Monitoring</a:t>
            </a:r>
          </a:p>
          <a:p>
            <a:endParaRPr lang="en-US" dirty="0"/>
          </a:p>
          <a:p>
            <a:r>
              <a:rPr lang="en-US" u="sng" dirty="0" smtClean="0"/>
              <a:t>Goal</a:t>
            </a:r>
            <a:r>
              <a:rPr lang="en-US" dirty="0" smtClean="0"/>
              <a:t>: to obtain repeat photographs of the same sites over time, so we can track variation in water levels over time (due to tidal, seasonal, and weather variation, and over the long-term, due to global sea level rise)</a:t>
            </a:r>
          </a:p>
          <a:p>
            <a:endParaRPr lang="en-US" dirty="0"/>
          </a:p>
          <a:p>
            <a:r>
              <a:rPr lang="en-US" u="sng" dirty="0" smtClean="0"/>
              <a:t>Approach</a:t>
            </a:r>
            <a:r>
              <a:rPr lang="en-US" dirty="0" smtClean="0"/>
              <a:t>: citizen scientists take photographs from the same vantage points during predicted King Tide events (highest tides of the year, around winter solstice full moon) as well as at other times of year to capture variation.</a:t>
            </a:r>
          </a:p>
          <a:p>
            <a:endParaRPr lang="en-US" dirty="0"/>
          </a:p>
          <a:p>
            <a:r>
              <a:rPr lang="en-US" dirty="0" smtClean="0"/>
              <a:t>Please email your photos to Virginia </a:t>
            </a:r>
            <a:r>
              <a:rPr lang="en-US" smtClean="0"/>
              <a:t>(virginia@elkhornslough.org) </a:t>
            </a:r>
            <a:r>
              <a:rPr lang="en-US" dirty="0" smtClean="0"/>
              <a:t>to organize in folders with other photos from the site, and to submit to the CA King Tide website.</a:t>
            </a:r>
          </a:p>
          <a:p>
            <a:endParaRPr lang="en-US" dirty="0"/>
          </a:p>
          <a:p>
            <a:r>
              <a:rPr lang="en-US" dirty="0" smtClean="0"/>
              <a:t>You can also directly upload your photos to the CA King Tide website. All photos should be tagged with “site location” (exactly as marked with *on next pages), “CA King Tide”, “year”, and “high” or “low” to describe tide.  You have to use quotes for multi-word tags.  See detailed instructions at : </a:t>
            </a:r>
            <a:r>
              <a:rPr lang="en-US" dirty="0" smtClean="0">
                <a:hlinkClick r:id="rId2"/>
              </a:rPr>
              <a:t>http://www.californiakingtides.org/share-pictures/</a:t>
            </a:r>
            <a:endParaRPr lang="en-US" dirty="0" smtClean="0"/>
          </a:p>
          <a:p>
            <a:endParaRPr lang="en-US" dirty="0"/>
          </a:p>
          <a:p>
            <a:r>
              <a:rPr lang="en-US" u="sng" dirty="0" smtClean="0"/>
              <a:t>Locations</a:t>
            </a:r>
            <a:r>
              <a:rPr lang="en-US" dirty="0" smtClean="0"/>
              <a:t>: citizen scientists are encouraged to visit exactly the locations described on the next pages</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8153400" cy="1815882"/>
          </a:xfrm>
          <a:prstGeom prst="rect">
            <a:avLst/>
          </a:prstGeom>
          <a:noFill/>
        </p:spPr>
        <p:txBody>
          <a:bodyPr wrap="square" rtlCol="0">
            <a:spAutoFit/>
          </a:bodyPr>
          <a:lstStyle/>
          <a:p>
            <a:r>
              <a:rPr lang="en-US" sz="4000" dirty="0" smtClean="0"/>
              <a:t>South Marsh, Elkhorn Slough Reserve</a:t>
            </a:r>
            <a:endParaRPr lang="en-US" dirty="0"/>
          </a:p>
          <a:p>
            <a:r>
              <a:rPr lang="en-US" u="sng" dirty="0" smtClean="0"/>
              <a:t>Coordinates</a:t>
            </a:r>
            <a:r>
              <a:rPr lang="en-US" dirty="0" smtClean="0"/>
              <a:t>: 36</a:t>
            </a:r>
            <a:r>
              <a:rPr lang="en-US" baseline="30000" dirty="0" smtClean="0"/>
              <a:t>o</a:t>
            </a:r>
            <a:r>
              <a:rPr lang="en-US" dirty="0" smtClean="0"/>
              <a:t>49’10.85 N , 121</a:t>
            </a:r>
            <a:r>
              <a:rPr lang="en-US" baseline="30000" dirty="0" smtClean="0"/>
              <a:t>o</a:t>
            </a:r>
            <a:r>
              <a:rPr lang="en-US" dirty="0" smtClean="0"/>
              <a:t>44’13.48 W</a:t>
            </a:r>
          </a:p>
          <a:p>
            <a:r>
              <a:rPr lang="en-US" u="sng" dirty="0" smtClean="0"/>
              <a:t>Parking</a:t>
            </a:r>
            <a:r>
              <a:rPr lang="en-US" dirty="0" smtClean="0"/>
              <a:t>: lot near Visitor Center at Elkhorn Slough Reserve</a:t>
            </a:r>
          </a:p>
          <a:p>
            <a:r>
              <a:rPr lang="en-US" u="sng" dirty="0" smtClean="0"/>
              <a:t>Public access times</a:t>
            </a:r>
            <a:r>
              <a:rPr lang="en-US" dirty="0" smtClean="0"/>
              <a:t>: 9 AM – 5 PM, Wednesday-Sunday only (access during other 		times can be arranged for this project by special permission)</a:t>
            </a:r>
          </a:p>
        </p:txBody>
      </p:sp>
      <p:sp>
        <p:nvSpPr>
          <p:cNvPr id="7" name="TextBox 6"/>
          <p:cNvSpPr txBox="1"/>
          <p:nvPr/>
        </p:nvSpPr>
        <p:spPr>
          <a:xfrm>
            <a:off x="2133600" y="2124670"/>
            <a:ext cx="5257800" cy="923330"/>
          </a:xfrm>
          <a:prstGeom prst="rect">
            <a:avLst/>
          </a:prstGeom>
          <a:noFill/>
        </p:spPr>
        <p:txBody>
          <a:bodyPr wrap="square" rtlCol="0">
            <a:spAutoFit/>
          </a:bodyPr>
          <a:lstStyle/>
          <a:p>
            <a:r>
              <a:rPr lang="en-US" b="1" dirty="0" smtClean="0"/>
              <a:t>*South Marsh Footbridge*</a:t>
            </a:r>
            <a:endParaRPr lang="en-US" dirty="0"/>
          </a:p>
          <a:p>
            <a:r>
              <a:rPr lang="en-US" dirty="0" smtClean="0"/>
              <a:t>Stand about 50 ft S of bridge and shoot photo to N</a:t>
            </a:r>
          </a:p>
          <a:p>
            <a:endParaRPr lang="en-US" dirty="0"/>
          </a:p>
        </p:txBody>
      </p:sp>
      <p:pic>
        <p:nvPicPr>
          <p:cNvPr id="11" name="Picture 10" descr="South Marsh Footbridge.jpg"/>
          <p:cNvPicPr>
            <a:picLocks noChangeAspect="1"/>
          </p:cNvPicPr>
          <p:nvPr/>
        </p:nvPicPr>
        <p:blipFill>
          <a:blip r:embed="rId2" cstate="print"/>
          <a:stretch>
            <a:fillRect/>
          </a:stretch>
        </p:blipFill>
        <p:spPr>
          <a:xfrm>
            <a:off x="1295400" y="2794000"/>
            <a:ext cx="3048000" cy="4064000"/>
          </a:xfrm>
          <a:prstGeom prst="rect">
            <a:avLst/>
          </a:prstGeom>
        </p:spPr>
      </p:pic>
      <p:pic>
        <p:nvPicPr>
          <p:cNvPr id="12" name="Picture 11" descr="BridgeLeveeNorth_2.JPG"/>
          <p:cNvPicPr>
            <a:picLocks noChangeAspect="1"/>
          </p:cNvPicPr>
          <p:nvPr/>
        </p:nvPicPr>
        <p:blipFill>
          <a:blip r:embed="rId3" cstate="print"/>
          <a:stretch>
            <a:fillRect/>
          </a:stretch>
        </p:blipFill>
        <p:spPr>
          <a:xfrm>
            <a:off x="4953000" y="2794000"/>
            <a:ext cx="3048000" cy="406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7467600" cy="1538883"/>
          </a:xfrm>
          <a:prstGeom prst="rect">
            <a:avLst/>
          </a:prstGeom>
          <a:noFill/>
        </p:spPr>
        <p:txBody>
          <a:bodyPr wrap="square" rtlCol="0">
            <a:spAutoFit/>
          </a:bodyPr>
          <a:lstStyle/>
          <a:p>
            <a:r>
              <a:rPr lang="en-US" sz="4000" dirty="0" smtClean="0"/>
              <a:t>Kirby Park</a:t>
            </a:r>
            <a:endParaRPr lang="en-US" dirty="0"/>
          </a:p>
          <a:p>
            <a:r>
              <a:rPr lang="en-US" u="sng" dirty="0" smtClean="0"/>
              <a:t>Coordinates</a:t>
            </a:r>
            <a:r>
              <a:rPr lang="en-US" dirty="0" smtClean="0"/>
              <a:t>: 36</a:t>
            </a:r>
            <a:r>
              <a:rPr lang="en-US" baseline="30000" dirty="0" smtClean="0"/>
              <a:t>o</a:t>
            </a:r>
            <a:r>
              <a:rPr lang="en-US" dirty="0" smtClean="0"/>
              <a:t>50’25.58 N , 121</a:t>
            </a:r>
            <a:r>
              <a:rPr lang="en-US" baseline="30000" dirty="0" smtClean="0"/>
              <a:t>o</a:t>
            </a:r>
            <a:r>
              <a:rPr lang="en-US" dirty="0" smtClean="0"/>
              <a:t>44’38.48 W</a:t>
            </a:r>
          </a:p>
          <a:p>
            <a:r>
              <a:rPr lang="en-US" u="sng" dirty="0" smtClean="0"/>
              <a:t>Parking</a:t>
            </a:r>
            <a:r>
              <a:rPr lang="en-US" dirty="0" smtClean="0"/>
              <a:t>: parking lot at Kirby Park</a:t>
            </a:r>
          </a:p>
          <a:p>
            <a:r>
              <a:rPr lang="en-US" u="sng" dirty="0" smtClean="0"/>
              <a:t>Public access times</a:t>
            </a:r>
            <a:r>
              <a:rPr lang="en-US" dirty="0" smtClean="0"/>
              <a:t>: daylight hours</a:t>
            </a:r>
          </a:p>
        </p:txBody>
      </p:sp>
      <p:sp>
        <p:nvSpPr>
          <p:cNvPr id="7" name="TextBox 6"/>
          <p:cNvSpPr txBox="1"/>
          <p:nvPr/>
        </p:nvSpPr>
        <p:spPr>
          <a:xfrm>
            <a:off x="457200" y="1752600"/>
            <a:ext cx="3276600" cy="1477328"/>
          </a:xfrm>
          <a:prstGeom prst="rect">
            <a:avLst/>
          </a:prstGeom>
          <a:noFill/>
        </p:spPr>
        <p:txBody>
          <a:bodyPr wrap="square" rtlCol="0">
            <a:spAutoFit/>
          </a:bodyPr>
          <a:lstStyle/>
          <a:p>
            <a:r>
              <a:rPr lang="en-US" b="1" dirty="0" smtClean="0"/>
              <a:t>*Kirby Nature Trail*</a:t>
            </a:r>
            <a:endParaRPr lang="en-US" dirty="0"/>
          </a:p>
          <a:p>
            <a:r>
              <a:rPr lang="en-US" dirty="0" smtClean="0"/>
              <a:t>Stand about 30 ft S of gate to nature trail and shoot photo to N, through gate</a:t>
            </a:r>
          </a:p>
          <a:p>
            <a:endParaRPr lang="en-US" dirty="0"/>
          </a:p>
        </p:txBody>
      </p:sp>
      <p:sp>
        <p:nvSpPr>
          <p:cNvPr id="8" name="TextBox 7"/>
          <p:cNvSpPr txBox="1"/>
          <p:nvPr/>
        </p:nvSpPr>
        <p:spPr>
          <a:xfrm>
            <a:off x="5486400" y="1600200"/>
            <a:ext cx="3810001" cy="1477328"/>
          </a:xfrm>
          <a:prstGeom prst="rect">
            <a:avLst/>
          </a:prstGeom>
          <a:noFill/>
        </p:spPr>
        <p:txBody>
          <a:bodyPr wrap="square" rtlCol="0">
            <a:spAutoFit/>
          </a:bodyPr>
          <a:lstStyle/>
          <a:p>
            <a:r>
              <a:rPr lang="en-US" b="1" dirty="0" smtClean="0"/>
              <a:t>*Kirby Parking Lot*</a:t>
            </a:r>
            <a:r>
              <a:rPr lang="en-US" dirty="0" smtClean="0"/>
              <a:t> </a:t>
            </a:r>
          </a:p>
          <a:p>
            <a:r>
              <a:rPr lang="en-US" dirty="0" smtClean="0"/>
              <a:t>Stand in similar location as for previous photo, but face S and shoot towards dock in distance</a:t>
            </a:r>
          </a:p>
          <a:p>
            <a:endParaRPr lang="en-US" dirty="0"/>
          </a:p>
        </p:txBody>
      </p:sp>
      <p:pic>
        <p:nvPicPr>
          <p:cNvPr id="9" name="Picture 8" descr="Kirby Parking Lot.jpg"/>
          <p:cNvPicPr>
            <a:picLocks noChangeAspect="1"/>
          </p:cNvPicPr>
          <p:nvPr/>
        </p:nvPicPr>
        <p:blipFill>
          <a:blip r:embed="rId2" cstate="print"/>
          <a:stretch>
            <a:fillRect/>
          </a:stretch>
        </p:blipFill>
        <p:spPr>
          <a:xfrm>
            <a:off x="5867400" y="4953000"/>
            <a:ext cx="2540000" cy="1905000"/>
          </a:xfrm>
          <a:prstGeom prst="rect">
            <a:avLst/>
          </a:prstGeom>
        </p:spPr>
      </p:pic>
      <p:pic>
        <p:nvPicPr>
          <p:cNvPr id="10" name="Picture 9" descr="Kirby Nature Trail.jpg"/>
          <p:cNvPicPr>
            <a:picLocks noChangeAspect="1"/>
          </p:cNvPicPr>
          <p:nvPr/>
        </p:nvPicPr>
        <p:blipFill>
          <a:blip r:embed="rId3" cstate="print"/>
          <a:stretch>
            <a:fillRect/>
          </a:stretch>
        </p:blipFill>
        <p:spPr>
          <a:xfrm>
            <a:off x="685800" y="4953000"/>
            <a:ext cx="2540000" cy="1905000"/>
          </a:xfrm>
          <a:prstGeom prst="rect">
            <a:avLst/>
          </a:prstGeom>
        </p:spPr>
      </p:pic>
      <p:pic>
        <p:nvPicPr>
          <p:cNvPr id="12" name="Picture 11" descr="Parker_KirbyESFtrailNorth_0830_12Dec2012A.JPG"/>
          <p:cNvPicPr>
            <a:picLocks noChangeAspect="1"/>
          </p:cNvPicPr>
          <p:nvPr/>
        </p:nvPicPr>
        <p:blipFill>
          <a:blip r:embed="rId4" cstate="print"/>
          <a:stretch>
            <a:fillRect/>
          </a:stretch>
        </p:blipFill>
        <p:spPr>
          <a:xfrm>
            <a:off x="685800" y="2895600"/>
            <a:ext cx="2590800" cy="1935103"/>
          </a:xfrm>
          <a:prstGeom prst="rect">
            <a:avLst/>
          </a:prstGeom>
        </p:spPr>
      </p:pic>
      <p:pic>
        <p:nvPicPr>
          <p:cNvPr id="13" name="Picture 12" descr="Parker_KirbyParkSouth_0830_12Dec2012A.JPG"/>
          <p:cNvPicPr>
            <a:picLocks noChangeAspect="1"/>
          </p:cNvPicPr>
          <p:nvPr/>
        </p:nvPicPr>
        <p:blipFill>
          <a:blip r:embed="rId5" cstate="print"/>
          <a:stretch>
            <a:fillRect/>
          </a:stretch>
        </p:blipFill>
        <p:spPr>
          <a:xfrm>
            <a:off x="5791200" y="2895599"/>
            <a:ext cx="2616620" cy="19543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7467600" cy="2092881"/>
          </a:xfrm>
          <a:prstGeom prst="rect">
            <a:avLst/>
          </a:prstGeom>
          <a:noFill/>
        </p:spPr>
        <p:txBody>
          <a:bodyPr wrap="square" rtlCol="0">
            <a:spAutoFit/>
          </a:bodyPr>
          <a:lstStyle/>
          <a:p>
            <a:r>
              <a:rPr lang="en-US" sz="4000" dirty="0" smtClean="0"/>
              <a:t>Porter Marsh and Hudson Landing</a:t>
            </a:r>
            <a:endParaRPr lang="en-US" dirty="0"/>
          </a:p>
          <a:p>
            <a:r>
              <a:rPr lang="en-US" u="sng" dirty="0" smtClean="0"/>
              <a:t>Coordinates</a:t>
            </a:r>
            <a:r>
              <a:rPr lang="en-US" dirty="0" smtClean="0"/>
              <a:t>: 36</a:t>
            </a:r>
            <a:r>
              <a:rPr lang="en-US" baseline="30000" dirty="0" smtClean="0"/>
              <a:t>o</a:t>
            </a:r>
            <a:r>
              <a:rPr lang="en-US" dirty="0" smtClean="0"/>
              <a:t>51’22.70 N , 121</a:t>
            </a:r>
            <a:r>
              <a:rPr lang="en-US" baseline="30000" dirty="0" smtClean="0"/>
              <a:t>o</a:t>
            </a:r>
            <a:r>
              <a:rPr lang="en-US" dirty="0" smtClean="0"/>
              <a:t>45’17.97 W</a:t>
            </a:r>
          </a:p>
          <a:p>
            <a:r>
              <a:rPr lang="en-US" u="sng" dirty="0" smtClean="0"/>
              <a:t>Parking</a:t>
            </a:r>
            <a:r>
              <a:rPr lang="en-US" dirty="0" smtClean="0"/>
              <a:t>: on </a:t>
            </a:r>
            <a:r>
              <a:rPr lang="en-US" dirty="0" err="1" smtClean="0"/>
              <a:t>pulloff</a:t>
            </a:r>
            <a:r>
              <a:rPr lang="en-US" dirty="0" smtClean="0"/>
              <a:t> along Elkhorn Road at Hudson landing (where you see extensive marsh to E, wooden trestle RR bridge to W).  Be careful to pull completely off road, and take caution when crossing the road.</a:t>
            </a:r>
          </a:p>
          <a:p>
            <a:r>
              <a:rPr lang="en-US" u="sng" dirty="0" smtClean="0"/>
              <a:t>Public access times</a:t>
            </a:r>
            <a:r>
              <a:rPr lang="en-US" dirty="0" smtClean="0"/>
              <a:t>: 24 hrs</a:t>
            </a:r>
          </a:p>
        </p:txBody>
      </p:sp>
      <p:pic>
        <p:nvPicPr>
          <p:cNvPr id="4" name="Picture 3" descr="Hudson Landing.jpg"/>
          <p:cNvPicPr>
            <a:picLocks noChangeAspect="1"/>
          </p:cNvPicPr>
          <p:nvPr/>
        </p:nvPicPr>
        <p:blipFill>
          <a:blip r:embed="rId2" cstate="print"/>
          <a:stretch>
            <a:fillRect/>
          </a:stretch>
        </p:blipFill>
        <p:spPr>
          <a:xfrm>
            <a:off x="4953000" y="3714750"/>
            <a:ext cx="4191000" cy="3143250"/>
          </a:xfrm>
          <a:prstGeom prst="rect">
            <a:avLst/>
          </a:prstGeom>
        </p:spPr>
      </p:pic>
      <p:pic>
        <p:nvPicPr>
          <p:cNvPr id="5" name="Picture 4" descr="Porter Marsh.jpg"/>
          <p:cNvPicPr>
            <a:picLocks noChangeAspect="1"/>
          </p:cNvPicPr>
          <p:nvPr/>
        </p:nvPicPr>
        <p:blipFill>
          <a:blip r:embed="rId3" cstate="print"/>
          <a:stretch>
            <a:fillRect/>
          </a:stretch>
        </p:blipFill>
        <p:spPr>
          <a:xfrm>
            <a:off x="0" y="3731846"/>
            <a:ext cx="4168205" cy="3126154"/>
          </a:xfrm>
          <a:prstGeom prst="rect">
            <a:avLst/>
          </a:prstGeom>
        </p:spPr>
      </p:pic>
      <p:sp>
        <p:nvSpPr>
          <p:cNvPr id="7" name="TextBox 6"/>
          <p:cNvSpPr txBox="1"/>
          <p:nvPr/>
        </p:nvSpPr>
        <p:spPr>
          <a:xfrm>
            <a:off x="457200" y="2514600"/>
            <a:ext cx="3276600" cy="1477328"/>
          </a:xfrm>
          <a:prstGeom prst="rect">
            <a:avLst/>
          </a:prstGeom>
          <a:noFill/>
        </p:spPr>
        <p:txBody>
          <a:bodyPr wrap="square" rtlCol="0">
            <a:spAutoFit/>
          </a:bodyPr>
          <a:lstStyle/>
          <a:p>
            <a:r>
              <a:rPr lang="en-US" b="1" dirty="0" smtClean="0"/>
              <a:t>*Porter Marsh*</a:t>
            </a:r>
            <a:endParaRPr lang="en-US" dirty="0"/>
          </a:p>
          <a:p>
            <a:r>
              <a:rPr lang="en-US" dirty="0" smtClean="0"/>
              <a:t>stand on E side of road, just S of the culverts under the road, and shoot photo towards NE</a:t>
            </a:r>
          </a:p>
          <a:p>
            <a:endParaRPr lang="en-US" dirty="0"/>
          </a:p>
        </p:txBody>
      </p:sp>
      <p:sp>
        <p:nvSpPr>
          <p:cNvPr id="8" name="TextBox 7"/>
          <p:cNvSpPr txBox="1"/>
          <p:nvPr/>
        </p:nvSpPr>
        <p:spPr>
          <a:xfrm>
            <a:off x="5486400" y="2514600"/>
            <a:ext cx="3810001" cy="1477328"/>
          </a:xfrm>
          <a:prstGeom prst="rect">
            <a:avLst/>
          </a:prstGeom>
          <a:noFill/>
        </p:spPr>
        <p:txBody>
          <a:bodyPr wrap="square" rtlCol="0">
            <a:spAutoFit/>
          </a:bodyPr>
          <a:lstStyle/>
          <a:p>
            <a:r>
              <a:rPr lang="en-US" b="1" dirty="0" smtClean="0"/>
              <a:t>*Hudson Landing*</a:t>
            </a:r>
            <a:r>
              <a:rPr lang="en-US" dirty="0" smtClean="0"/>
              <a:t> </a:t>
            </a:r>
          </a:p>
          <a:p>
            <a:r>
              <a:rPr lang="en-US" dirty="0" smtClean="0"/>
              <a:t>stand on W side of road, just S of the culverts under road, and shoot towards NW</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8153400" cy="1538883"/>
          </a:xfrm>
          <a:prstGeom prst="rect">
            <a:avLst/>
          </a:prstGeom>
          <a:noFill/>
        </p:spPr>
        <p:txBody>
          <a:bodyPr wrap="square" rtlCol="0">
            <a:spAutoFit/>
          </a:bodyPr>
          <a:lstStyle/>
          <a:p>
            <a:r>
              <a:rPr lang="en-US" sz="4000" dirty="0" smtClean="0"/>
              <a:t>Moss Landing Harbor</a:t>
            </a:r>
            <a:endParaRPr lang="en-US" dirty="0"/>
          </a:p>
          <a:p>
            <a:r>
              <a:rPr lang="en-US" u="sng" dirty="0" smtClean="0"/>
              <a:t>Coordinates</a:t>
            </a:r>
            <a:r>
              <a:rPr lang="en-US" dirty="0" smtClean="0"/>
              <a:t>: ?</a:t>
            </a:r>
          </a:p>
          <a:p>
            <a:r>
              <a:rPr lang="en-US" u="sng" dirty="0" smtClean="0"/>
              <a:t>Parking</a:t>
            </a:r>
            <a:r>
              <a:rPr lang="en-US" dirty="0" smtClean="0"/>
              <a:t>: ?</a:t>
            </a:r>
          </a:p>
          <a:p>
            <a:r>
              <a:rPr lang="en-US" u="sng" dirty="0" smtClean="0"/>
              <a:t>Public access times</a:t>
            </a:r>
            <a:r>
              <a:rPr lang="en-US" dirty="0" smtClean="0"/>
              <a:t>: ?</a:t>
            </a:r>
          </a:p>
        </p:txBody>
      </p:sp>
      <p:sp>
        <p:nvSpPr>
          <p:cNvPr id="6" name="TextBox 5"/>
          <p:cNvSpPr txBox="1"/>
          <p:nvPr/>
        </p:nvSpPr>
        <p:spPr>
          <a:xfrm>
            <a:off x="990601" y="2819400"/>
            <a:ext cx="7315200" cy="1200329"/>
          </a:xfrm>
          <a:prstGeom prst="rect">
            <a:avLst/>
          </a:prstGeom>
          <a:noFill/>
        </p:spPr>
        <p:txBody>
          <a:bodyPr wrap="square" rtlCol="0">
            <a:spAutoFit/>
          </a:bodyPr>
          <a:lstStyle/>
          <a:p>
            <a:r>
              <a:rPr lang="en-US" dirty="0" smtClean="0"/>
              <a:t>We should set up a long-term monitoring site somewhere near permanent, non-floating infrastructure somewhere in the Moss Landing area.</a:t>
            </a:r>
          </a:p>
          <a:p>
            <a:endParaRPr lang="en-US" dirty="0"/>
          </a:p>
          <a:p>
            <a:r>
              <a:rPr lang="en-US" dirty="0" smtClean="0"/>
              <a:t>Site location TBD, suggestions  are welcomed.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0749"/>
            <a:ext cx="7924800" cy="6494085"/>
          </a:xfrm>
          <a:prstGeom prst="rect">
            <a:avLst/>
          </a:prstGeom>
          <a:noFill/>
        </p:spPr>
        <p:txBody>
          <a:bodyPr wrap="square" rtlCol="0">
            <a:spAutoFit/>
          </a:bodyPr>
          <a:lstStyle/>
          <a:p>
            <a:r>
              <a:rPr lang="en-US" sz="3200" b="1" dirty="0" smtClean="0"/>
              <a:t>BACKGROUND ON KING TIDES</a:t>
            </a:r>
          </a:p>
          <a:p>
            <a:r>
              <a:rPr lang="en-US" sz="1600" b="1" dirty="0" smtClean="0"/>
              <a:t>King tides are the highest tides of the year</a:t>
            </a:r>
            <a:endParaRPr lang="en-US" sz="1600" dirty="0" smtClean="0"/>
          </a:p>
          <a:p>
            <a:pPr lvl="1">
              <a:buFont typeface="Arial" pitchFamily="34" charset="0"/>
              <a:buChar char="•"/>
            </a:pPr>
            <a:r>
              <a:rPr lang="en-US" sz="1600" dirty="0" smtClean="0"/>
              <a:t>Tides are the lifeblood of the estuary, and their daily rise and fall is natural.</a:t>
            </a:r>
          </a:p>
          <a:p>
            <a:pPr lvl="1">
              <a:buFont typeface="Arial" pitchFamily="34" charset="0"/>
              <a:buChar char="•"/>
            </a:pPr>
            <a:r>
              <a:rPr lang="en-US" sz="1600" dirty="0" smtClean="0"/>
              <a:t>Extreme tides are also natural: during the full and new moon weeks near the winter and summer solstice, we always have especially high and low tides</a:t>
            </a:r>
          </a:p>
          <a:p>
            <a:pPr lvl="1">
              <a:buFont typeface="Arial" pitchFamily="34" charset="0"/>
              <a:buChar char="•"/>
            </a:pPr>
            <a:r>
              <a:rPr lang="en-US" sz="1600" dirty="0" smtClean="0"/>
              <a:t>Low pressure systems associated with storms can also make high tides even higher than predicted</a:t>
            </a:r>
          </a:p>
          <a:p>
            <a:pPr lvl="1">
              <a:buFont typeface="Arial" pitchFamily="34" charset="0"/>
              <a:buChar char="•"/>
            </a:pPr>
            <a:r>
              <a:rPr lang="en-US" sz="1600" dirty="0" smtClean="0"/>
              <a:t>King tides are not in themselves a sign of climate change, just part of the natural rhythms of an estuary</a:t>
            </a:r>
            <a:br>
              <a:rPr lang="en-US" sz="1600" dirty="0" smtClean="0"/>
            </a:br>
            <a:r>
              <a:rPr lang="en-US" sz="1600" dirty="0" smtClean="0"/>
              <a:t/>
            </a:r>
            <a:br>
              <a:rPr lang="en-US" sz="1600" dirty="0" smtClean="0"/>
            </a:br>
            <a:endParaRPr lang="en-US" sz="1600" dirty="0" smtClean="0"/>
          </a:p>
          <a:p>
            <a:r>
              <a:rPr lang="en-US" sz="1600" b="1" dirty="0" smtClean="0"/>
              <a:t>King tides help us to envision future sea level rise</a:t>
            </a:r>
            <a:endParaRPr lang="en-US" sz="1600" dirty="0" smtClean="0"/>
          </a:p>
          <a:p>
            <a:pPr lvl="1">
              <a:buFont typeface="Arial" pitchFamily="34" charset="0"/>
              <a:buChar char="•"/>
            </a:pPr>
            <a:r>
              <a:rPr lang="en-US" sz="1600" dirty="0" smtClean="0"/>
              <a:t>There is strong data showing that average water levels have been increasing on the California coast, and the height of these extreme high tides has been increasing even more than the average water level</a:t>
            </a:r>
          </a:p>
          <a:p>
            <a:pPr lvl="1">
              <a:buFont typeface="Arial" pitchFamily="34" charset="0"/>
              <a:buChar char="•"/>
            </a:pPr>
            <a:r>
              <a:rPr lang="en-US" sz="1600" dirty="0" smtClean="0"/>
              <a:t>Robust models make clear that sea level rise will accelerate over the coming decades, although no one knows exactly how much</a:t>
            </a:r>
          </a:p>
          <a:p>
            <a:pPr lvl="1">
              <a:buFont typeface="Arial" pitchFamily="34" charset="0"/>
              <a:buChar char="•"/>
            </a:pPr>
            <a:r>
              <a:rPr lang="en-US" sz="1600" dirty="0" smtClean="0"/>
              <a:t>King tides are about 4 feet above average water levels, and are a good way of picturing what that future sea level rise will look like</a:t>
            </a:r>
          </a:p>
          <a:p>
            <a:pPr lvl="1">
              <a:buFont typeface="Arial" pitchFamily="34" charset="0"/>
              <a:buChar char="•"/>
            </a:pPr>
            <a:r>
              <a:rPr lang="en-US" sz="1600" dirty="0" smtClean="0"/>
              <a:t>Instead of a tide like this happening exceptionally, once or twice a year, high tides will reach this level every day, in a few decades, given current projections</a:t>
            </a:r>
          </a:p>
          <a:p>
            <a:pPr lvl="1">
              <a:buFont typeface="Arial" pitchFamily="34" charset="0"/>
              <a:buChar char="•"/>
            </a:pPr>
            <a:r>
              <a:rPr lang="en-US" sz="1600" dirty="0" smtClean="0"/>
              <a:t>This will have big implications for human infrastructure: on king tides we have flooding of roads, bridges, railroad trestles around the estuary</a:t>
            </a:r>
          </a:p>
          <a:p>
            <a:pPr lvl="1">
              <a:buFont typeface="Arial" pitchFamily="34" charset="0"/>
              <a:buChar char="•"/>
            </a:pPr>
            <a:r>
              <a:rPr lang="en-US" sz="1600" dirty="0" smtClean="0"/>
              <a:t>Sea level rise will also have big effects on the animals and plants that depend on the estuary</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0749"/>
            <a:ext cx="7924800" cy="6740307"/>
          </a:xfrm>
          <a:prstGeom prst="rect">
            <a:avLst/>
          </a:prstGeom>
          <a:noFill/>
        </p:spPr>
        <p:txBody>
          <a:bodyPr wrap="square" rtlCol="0">
            <a:spAutoFit/>
          </a:bodyPr>
          <a:lstStyle/>
          <a:p>
            <a:r>
              <a:rPr lang="en-US" sz="3200" b="1" dirty="0" smtClean="0"/>
              <a:t>CONSERVATION AND SEA LEVEL RISE</a:t>
            </a:r>
          </a:p>
          <a:p>
            <a:r>
              <a:rPr lang="en-US" sz="1600" b="1" dirty="0" smtClean="0"/>
              <a:t>Rising sea levels will affect estuarine biodiversity and habitats</a:t>
            </a:r>
            <a:endParaRPr lang="en-US" sz="1600" dirty="0" smtClean="0"/>
          </a:p>
          <a:p>
            <a:pPr lvl="1">
              <a:buFont typeface="Arial" pitchFamily="34" charset="0"/>
              <a:buChar char="•"/>
            </a:pPr>
            <a:r>
              <a:rPr lang="en-US" sz="1600" dirty="0" smtClean="0"/>
              <a:t>Water levels affect distribution of animals and plants in estuaries: species are specialized for particular zones, that receive different levels of daily flooding vs. drying</a:t>
            </a:r>
          </a:p>
          <a:p>
            <a:pPr lvl="1">
              <a:buFont typeface="Arial" pitchFamily="34" charset="0"/>
              <a:buChar char="•"/>
            </a:pPr>
            <a:r>
              <a:rPr lang="en-US" sz="1600" dirty="0" smtClean="0"/>
              <a:t>Salt marshes are particularly vulnerable to changes in water levels, because they can only survive in a very narrow </a:t>
            </a:r>
            <a:r>
              <a:rPr lang="en-US" sz="1600" dirty="0" err="1" smtClean="0"/>
              <a:t>elevational</a:t>
            </a:r>
            <a:r>
              <a:rPr lang="en-US" sz="1600" dirty="0" smtClean="0"/>
              <a:t> zone, where they don't get too much or too little tidal flooding</a:t>
            </a:r>
          </a:p>
          <a:p>
            <a:pPr lvl="1">
              <a:buFont typeface="Arial" pitchFamily="34" charset="0"/>
              <a:buChar char="•"/>
            </a:pPr>
            <a:r>
              <a:rPr lang="en-US" sz="1600" dirty="0" smtClean="0"/>
              <a:t>Elkhorn Slough has some of the most extensive salt marshes left in California, after SF Bay, but existing marshes are in danger of being drowned as average sea levels rise</a:t>
            </a:r>
            <a:br>
              <a:rPr lang="en-US" sz="1600" dirty="0" smtClean="0"/>
            </a:br>
            <a:r>
              <a:rPr lang="en-US" sz="1600" dirty="0" smtClean="0"/>
              <a:t/>
            </a:r>
            <a:br>
              <a:rPr lang="en-US" sz="1600" dirty="0" smtClean="0"/>
            </a:br>
            <a:endParaRPr lang="en-US" sz="1600" dirty="0" smtClean="0"/>
          </a:p>
          <a:p>
            <a:r>
              <a:rPr lang="en-US" sz="1600" b="1" dirty="0" smtClean="0"/>
              <a:t>Restoration and conservation can support resilience of estuarine ecosystems in the face of sea level rise</a:t>
            </a:r>
            <a:endParaRPr lang="en-US" sz="1600" dirty="0" smtClean="0"/>
          </a:p>
          <a:p>
            <a:pPr lvl="1">
              <a:buFont typeface="Arial" pitchFamily="34" charset="0"/>
              <a:buChar char="•"/>
            </a:pPr>
            <a:r>
              <a:rPr lang="en-US" sz="1600" dirty="0" smtClean="0"/>
              <a:t>Raising the elevation of salt marshes may help give them the needed “elevation capital”  to track sea level rise: ESNERR is currently initiating a sediment addition project to restore and sustain salt marsh in one part of the Reserve</a:t>
            </a:r>
          </a:p>
          <a:p>
            <a:pPr lvl="1">
              <a:buFont typeface="Arial" pitchFamily="34" charset="0"/>
              <a:buChar char="•"/>
            </a:pPr>
            <a:r>
              <a:rPr lang="en-US" sz="1600" dirty="0" smtClean="0"/>
              <a:t>Another approach is to facilitate the migration the upward migration of marshes as sea levels rise: such a strategy may be possible in parts of the estuary, because ESF, ESNERR, and other partners have succeeded in conserving many lands adjacent to today's salt marshes</a:t>
            </a:r>
          </a:p>
          <a:p>
            <a:pPr lvl="1">
              <a:buFont typeface="Arial" pitchFamily="34" charset="0"/>
              <a:buChar char="•"/>
            </a:pPr>
            <a:r>
              <a:rPr lang="en-US" sz="1600" dirty="0" smtClean="0"/>
              <a:t>Conserving wetlands and the species that depend on them requires this sort of a watershed view: boundaries are changing due to climate change, so our best bet is conservation and restoration at a watershed scale, so we can take care of the estuary as a legacy for future generations</a:t>
            </a:r>
          </a:p>
          <a:p>
            <a:endParaRPr lang="en-US" sz="1600" b="1" dirty="0" smtClean="0"/>
          </a:p>
          <a:p>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689</Words>
  <Application>Microsoft Office PowerPoint</Application>
  <PresentationFormat>On-screen Show (4:3)</PresentationFormat>
  <Paragraphs>63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Kerstin</dc:creator>
  <cp:lastModifiedBy>Guhin, Virginia@Wildlife</cp:lastModifiedBy>
  <cp:revision>13</cp:revision>
  <dcterms:created xsi:type="dcterms:W3CDTF">2013-08-08T16:02:56Z</dcterms:created>
  <dcterms:modified xsi:type="dcterms:W3CDTF">2013-09-16T21:37:00Z</dcterms:modified>
</cp:coreProperties>
</file>