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0" r:id="rId2"/>
  </p:sldMasterIdLst>
  <p:notesMasterIdLst>
    <p:notesMasterId r:id="rId22"/>
  </p:notesMasterIdLst>
  <p:sldIdLst>
    <p:sldId id="264" r:id="rId3"/>
    <p:sldId id="272" r:id="rId4"/>
    <p:sldId id="258" r:id="rId5"/>
    <p:sldId id="269" r:id="rId6"/>
    <p:sldId id="259" r:id="rId7"/>
    <p:sldId id="257" r:id="rId8"/>
    <p:sldId id="273" r:id="rId9"/>
    <p:sldId id="278" r:id="rId10"/>
    <p:sldId id="280" r:id="rId11"/>
    <p:sldId id="270" r:id="rId12"/>
    <p:sldId id="260" r:id="rId13"/>
    <p:sldId id="261" r:id="rId14"/>
    <p:sldId id="284" r:id="rId15"/>
    <p:sldId id="283" r:id="rId16"/>
    <p:sldId id="286" r:id="rId17"/>
    <p:sldId id="279" r:id="rId18"/>
    <p:sldId id="287" r:id="rId19"/>
    <p:sldId id="281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97" autoAdjust="0"/>
  </p:normalViewPr>
  <p:slideViewPr>
    <p:cSldViewPr>
      <p:cViewPr>
        <p:scale>
          <a:sx n="52" d="100"/>
          <a:sy n="52" d="100"/>
        </p:scale>
        <p:origin x="-802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08EB-CD0E-4FB5-B501-2EC5E1B57D6F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9657D-CBC0-4D53-920C-04D35F1C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872F62-9FC3-4FC0-A853-DB7CB60302A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7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D0204-73DC-4F3D-B857-8213B76893B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7099A-95AD-44AD-80D8-44AF5EEF72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6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8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EC8835-8137-48F2-9533-69D264EBFDE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F0CA-2F9B-4688-B622-F3FE9F03376B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8663" indent="-27940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2363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038" indent="-223838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9300" indent="-225425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50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370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090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8100" indent="-225425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D546563-2302-419F-8176-B7219D09AFA5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79450"/>
            <a:ext cx="4568825" cy="342741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 lIns="91418" tIns="45709" rIns="91418" bIns="45709"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9C48EE-3190-4531-858F-E17CF38B70D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noFill/>
        </p:spPr>
        <p:txBody>
          <a:bodyPr lIns="91413" tIns="45706" rIns="91413" bIns="45706"/>
          <a:lstStyle/>
          <a:p>
            <a:endParaRPr lang="en-US" dirty="0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8A6E352-DA5A-467C-A6E7-31CD263FF0F6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657D-CBC0-4D53-920C-04D35F1C97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11ECD1-FA44-4CB1-BC51-9D2DF3CA758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D416130-D8C6-4BEE-AFCC-06A1F9B5B6DB}" type="slidenum">
              <a:rPr 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7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833E-7E50-487E-80AF-8D847D1E2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2F30-513E-4517-B864-A994183A0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9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32488" y="1600200"/>
            <a:ext cx="30876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32488" y="3938588"/>
            <a:ext cx="30876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0726-9012-4D6B-BB4C-4F5D647C1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5D59-3A22-499D-8A78-703DF91D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D416130-D8C6-4BEE-AFCC-06A1F9B5B6D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79DC7-F8C8-41EF-B4C2-018F8773BA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470AC-466A-438D-B962-D8606F1EE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E833F-261C-4733-B1BA-129667C53E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496B9-86E4-41EC-BC81-8BFA68740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A940-64BC-4D64-B2B8-821C733EC8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9DC7-F8C8-41EF-B4C2-018F8773B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5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FBA0-4C64-494D-8F15-1922B3DF24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C6100-05DD-421E-8728-8E01CCC94A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43AE6-6A80-409D-8BF6-B7429AD636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833E-7E50-487E-80AF-8D847D1E24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D2F30-513E-4517-B864-A994183A0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32488" y="1600200"/>
            <a:ext cx="30876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32488" y="3938588"/>
            <a:ext cx="30876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0726-9012-4D6B-BB4C-4F5D647C1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55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5D59-3A22-499D-8A78-703DF91D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70AC-466A-438D-B962-D8606F1EE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833F-261C-4733-B1BA-129667C53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1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96B9-86E4-41EC-BC81-8BFA68740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A940-64BC-4D64-B2B8-821C733EC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FBA0-4C64-494D-8F15-1922B3DF2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6100-05DD-421E-8728-8E01CCC94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1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3AE6-6A80-409D-8BF6-B7429AD63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286A62-8195-4244-A90A-9A092296FB03}" type="slidenum">
              <a:rPr lang="en-US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3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286A62-8195-4244-A90A-9A092296FB03}" type="slidenum">
              <a:rPr 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61" y="-228600"/>
            <a:ext cx="9067800" cy="1752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</a:rPr>
              <a:t>CDFW Climate College: Building Staff Capacity to Address Climate </a:t>
            </a:r>
            <a:r>
              <a:rPr lang="en-US" b="1" dirty="0" smtClean="0">
                <a:solidFill>
                  <a:schemeClr val="tx1"/>
                </a:solidFill>
              </a:rPr>
              <a:t>Change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2375" y="5916613"/>
            <a:ext cx="6397625" cy="1017587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Whitney Albright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California Department of Fish and </a:t>
            </a:r>
            <a:r>
              <a:rPr lang="en-US" sz="2000" b="1" dirty="0" smtClean="0">
                <a:solidFill>
                  <a:schemeClr val="bg1"/>
                </a:solidFill>
              </a:rPr>
              <a:t>Wildlife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C-CATC Meeting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August 14, 2013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721889"/>
            <a:ext cx="841375" cy="111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20" y="1828800"/>
            <a:ext cx="6517080" cy="36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24930"/>
            <a:ext cx="1295400" cy="9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0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VIP Bannercedarroughs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33712"/>
            <a:ext cx="8534400" cy="1125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9" name="AutoShape 7" descr="VIP%20Bannercedarroughs%20copy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AutoShape 9" descr="VIP%20Bannercedarroughs%20copy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AutoShape 1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AutoShape 2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35" name="Picture 23" descr="TW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607833"/>
            <a:ext cx="1527175" cy="20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155575" y="4495800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TWS Certification</a:t>
            </a:r>
            <a:endParaRPr lang="en-US" sz="2800" dirty="0"/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76200" y="25146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DFW </a:t>
            </a:r>
            <a:r>
              <a:rPr lang="en-US" sz="2800" dirty="0"/>
              <a:t>Employee Excellence Awards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76200" y="16764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DFW Certification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Structure &amp; Features: Incentives</a:t>
            </a:r>
          </a:p>
        </p:txBody>
      </p:sp>
    </p:spTree>
    <p:extLst>
      <p:ext uri="{BB962C8B-B14F-4D97-AF65-F5344CB8AC3E}">
        <p14:creationId xmlns:p14="http://schemas.microsoft.com/office/powerpoint/2010/main" val="31501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65113"/>
            <a:ext cx="9144000" cy="11064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The Course Begins!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Lecture #1-- September 2012</a:t>
            </a:r>
          </a:p>
        </p:txBody>
      </p:sp>
      <p:pic>
        <p:nvPicPr>
          <p:cNvPr id="29699" name="Picture 6" descr="Ken Alex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005263"/>
            <a:ext cx="20510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323850" y="6096000"/>
            <a:ext cx="1944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prstClr val="white"/>
                </a:solidFill>
              </a:rPr>
              <a:t>Ken Alex, Governor’s Office</a:t>
            </a:r>
          </a:p>
        </p:txBody>
      </p:sp>
      <p:pic>
        <p:nvPicPr>
          <p:cNvPr id="2970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787775"/>
            <a:ext cx="1939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2051050" y="638175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prstClr val="white"/>
                </a:solidFill>
              </a:rPr>
              <a:t>Amber Pairis, DFW</a:t>
            </a:r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4565650" y="1700213"/>
            <a:ext cx="4464050" cy="4608512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prstClr val="white"/>
                </a:solidFill>
                <a:latin typeface="Arial" charset="0"/>
              </a:rPr>
              <a:t>176 registered 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>
                <a:solidFill>
                  <a:prstClr val="white"/>
                </a:solidFill>
                <a:latin typeface="Arial" charset="0"/>
              </a:rPr>
              <a:t>111 DFW (63%)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>
                <a:solidFill>
                  <a:prstClr val="white"/>
                </a:solidFill>
                <a:latin typeface="Arial" charset="0"/>
              </a:rPr>
              <a:t>65 partners (37%)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>
              <a:solidFill>
                <a:prstClr val="white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prstClr val="white"/>
                </a:solidFill>
                <a:latin typeface="Arial" charset="0"/>
              </a:rPr>
              <a:t>+75% registered for full 10 month course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>
              <a:solidFill>
                <a:prstClr val="white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prstClr val="white"/>
                </a:solidFill>
                <a:latin typeface="Arial" charset="0"/>
              </a:rPr>
              <a:t>DFW: All regions equally represented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>
              <a:solidFill>
                <a:prstClr val="white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prstClr val="white"/>
                </a:solidFill>
                <a:latin typeface="Arial" charset="0"/>
              </a:rPr>
              <a:t>DFW: 15 Branches/Programs - All Divisions represented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00188"/>
            <a:ext cx="288131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5" descr="BonhamPortrait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84313"/>
            <a:ext cx="20526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215900" y="3771900"/>
            <a:ext cx="2052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prstClr val="white"/>
                </a:solidFill>
              </a:rPr>
              <a:t>Chuck Bonham, DFW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2268538" y="3343275"/>
            <a:ext cx="2297112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prstClr val="white"/>
                </a:solidFill>
              </a:rPr>
              <a:t>Cliff Rechtschaffen, Governor’s Office</a:t>
            </a:r>
          </a:p>
        </p:txBody>
      </p:sp>
      <p:pic>
        <p:nvPicPr>
          <p:cNvPr id="29708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5884863"/>
            <a:ext cx="12080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4925" y="1717675"/>
          <a:ext cx="9072563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hart" r:id="rId4" imgW="5219700" imgH="3152775" progId="Excel.Chart.8">
                  <p:embed/>
                </p:oleObj>
              </mc:Choice>
              <mc:Fallback>
                <p:oleObj name="Chart" r:id="rId4" imgW="5219700" imgH="31527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717675"/>
                        <a:ext cx="9072563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956550" y="4149725"/>
            <a:ext cx="914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Verdana" pitchFamily="34" charset="0"/>
              </a:rPr>
              <a:t>N=65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68313" y="914400"/>
            <a:ext cx="86756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entury Gothic"/>
              </a:rPr>
              <a:t>Miscellaneous Category: Representatives from CA Universities, professional scientific society, Tribal representation, local government, industry (utilities), journalist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6513" y="44450"/>
            <a:ext cx="9144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The Course Begins!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Partner Participation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3072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34075"/>
            <a:ext cx="120808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458200" cy="3352800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  <a:buSzPct val="100000"/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tx1"/>
                </a:solidFill>
              </a:rPr>
              <a:t>348 total participants</a:t>
            </a:r>
          </a:p>
          <a:p>
            <a:pPr>
              <a:buClr>
                <a:schemeClr val="accent5"/>
              </a:buClr>
              <a:buSzPct val="100000"/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tx1"/>
                </a:solidFill>
              </a:rPr>
              <a:t>23 projects submitted</a:t>
            </a:r>
          </a:p>
          <a:p>
            <a:pPr lvl="1">
              <a:buClr>
                <a:schemeClr val="accent5"/>
              </a:buClr>
              <a:buSzPct val="100000"/>
              <a:buFont typeface="Courier New" pitchFamily="49" charset="0"/>
              <a:buChar char="o"/>
            </a:pPr>
            <a:r>
              <a:rPr lang="en-US" sz="3000" dirty="0" smtClean="0">
                <a:solidFill>
                  <a:schemeClr val="tx1"/>
                </a:solidFill>
              </a:rPr>
              <a:t>19 CDFW staff</a:t>
            </a:r>
          </a:p>
          <a:p>
            <a:pPr lvl="1">
              <a:buClr>
                <a:schemeClr val="accent5"/>
              </a:buClr>
              <a:buSzPct val="100000"/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tx1"/>
                </a:solidFill>
              </a:rPr>
              <a:t>8 partners</a:t>
            </a:r>
          </a:p>
          <a:p>
            <a:pPr>
              <a:buClr>
                <a:schemeClr val="accent5"/>
              </a:buClr>
              <a:buSzPct val="100000"/>
              <a:buFont typeface="Courier New" pitchFamily="49" charset="0"/>
              <a:buChar char="o"/>
            </a:pPr>
            <a:r>
              <a:rPr lang="en-US" sz="3400" dirty="0" smtClean="0">
                <a:solidFill>
                  <a:schemeClr val="tx1"/>
                </a:solidFill>
              </a:rPr>
              <a:t>9 lectures/guest speakers</a:t>
            </a:r>
          </a:p>
          <a:p>
            <a:pPr>
              <a:buClr>
                <a:schemeClr val="accent5"/>
              </a:buClr>
              <a:buSzPct val="100000"/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tx1"/>
                </a:solidFill>
              </a:rPr>
              <a:t>1 happy Climate College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03281"/>
            <a:ext cx="3148695" cy="153091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417513"/>
            <a:ext cx="9144000" cy="1106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Course Summary: CDFW Climate College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8831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905000"/>
            <a:ext cx="2929465" cy="1981200"/>
          </a:xfrm>
          <a:prstGeom prst="rect">
            <a:avLst/>
          </a:prstGeom>
          <a:noFill/>
          <a:ln w="508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83446">
            <a:off x="5725975" y="1771396"/>
            <a:ext cx="2696902" cy="360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31127">
            <a:off x="444462" y="1755363"/>
            <a:ext cx="3432164" cy="25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LDrath\Desktop\climate project\DSC028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368">
            <a:off x="393608" y="4170844"/>
            <a:ext cx="2561084" cy="179291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5" t="11111" r="33236" b="9259"/>
          <a:stretch/>
        </p:blipFill>
        <p:spPr bwMode="auto">
          <a:xfrm rot="1439830">
            <a:off x="6067747" y="3384946"/>
            <a:ext cx="2288333" cy="29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800" y="3657600"/>
            <a:ext cx="3962400" cy="217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5181600"/>
            <a:ext cx="2047740" cy="1177333"/>
          </a:xfrm>
          <a:prstGeom prst="rect">
            <a:avLst/>
          </a:prstGeom>
          <a:noFill/>
          <a:ln w="508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-39687"/>
            <a:ext cx="9144000" cy="1106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19619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-39687"/>
            <a:ext cx="9144000" cy="1106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Course Evaluations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29823"/>
            <a:ext cx="8305800" cy="3889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More science!</a:t>
            </a:r>
          </a:p>
          <a:p>
            <a:pPr>
              <a:buClr>
                <a:schemeClr val="accent5"/>
              </a:buClr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Dynamic speakers favored</a:t>
            </a:r>
          </a:p>
          <a:p>
            <a:pPr>
              <a:buClr>
                <a:schemeClr val="accent5"/>
              </a:buClr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Desire for additional discussion</a:t>
            </a:r>
          </a:p>
          <a:p>
            <a:pPr>
              <a:buClr>
                <a:schemeClr val="accent5"/>
              </a:buClr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Not all info useful in relation to staff work</a:t>
            </a:r>
          </a:p>
          <a:p>
            <a:pPr>
              <a:buClr>
                <a:schemeClr val="accent5"/>
              </a:buClr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9823"/>
            <a:ext cx="8305800" cy="3889977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/>
              </a:buClr>
            </a:pPr>
            <a:r>
              <a:rPr lang="en-US" dirty="0" smtClean="0">
                <a:solidFill>
                  <a:schemeClr val="tx1"/>
                </a:solidFill>
              </a:rPr>
              <a:t>Remote participation is a challenge</a:t>
            </a:r>
          </a:p>
          <a:p>
            <a:pPr>
              <a:buClr>
                <a:schemeClr val="accent5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dirty="0" smtClean="0">
                <a:solidFill>
                  <a:schemeClr val="tx1"/>
                </a:solidFill>
              </a:rPr>
              <a:t>Technology will always get the better of you</a:t>
            </a:r>
          </a:p>
          <a:p>
            <a:pPr>
              <a:buClr>
                <a:schemeClr val="accent5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dirty="0" smtClean="0">
                <a:solidFill>
                  <a:schemeClr val="tx1"/>
                </a:solidFill>
              </a:rPr>
              <a:t>A discussion forum requires TLC </a:t>
            </a:r>
          </a:p>
          <a:p>
            <a:pPr>
              <a:buClr>
                <a:schemeClr val="accent5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dirty="0" smtClean="0">
                <a:solidFill>
                  <a:schemeClr val="tx1"/>
                </a:solidFill>
              </a:rPr>
              <a:t>A ten-month attention span is only somewhat reasonable</a:t>
            </a:r>
          </a:p>
          <a:p>
            <a:pPr>
              <a:buClr>
                <a:schemeClr val="accent5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dirty="0" smtClean="0">
                <a:solidFill>
                  <a:schemeClr val="tx1"/>
                </a:solidFill>
              </a:rPr>
              <a:t>Thinking about how you measure the of success of a project is best done BEFORE the project takes place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460375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Font typeface="Wingdings 2" pitchFamily="18" charset="2"/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9279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53340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Font typeface="Wingdings 2" pitchFamily="18" charset="2"/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Successes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29823"/>
            <a:ext cx="8305800" cy="388997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College projects</a:t>
            </a:r>
          </a:p>
          <a:p>
            <a:pPr>
              <a:buClr>
                <a:schemeClr val="accent5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Speaker line-up</a:t>
            </a:r>
          </a:p>
          <a:p>
            <a:pPr>
              <a:buClr>
                <a:schemeClr val="accent5"/>
              </a:buClr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Flexibility of course participation</a:t>
            </a:r>
          </a:p>
          <a:p>
            <a:pPr>
              <a:buClr>
                <a:schemeClr val="accent5"/>
              </a:buClr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  Internal communication</a:t>
            </a:r>
          </a:p>
          <a:p>
            <a:pPr>
              <a:buClr>
                <a:schemeClr val="accent5"/>
              </a:buClr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191000"/>
            <a:ext cx="6781800" cy="1981200"/>
          </a:xfrm>
          <a:ln w="508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uture iterations of the Climate College:</a:t>
            </a:r>
          </a:p>
          <a:p>
            <a:pPr lvl="2">
              <a:buClr>
                <a:schemeClr val="accent5"/>
              </a:buClr>
            </a:pPr>
            <a:r>
              <a:rPr lang="en-US" dirty="0" smtClean="0">
                <a:solidFill>
                  <a:schemeClr val="bg1"/>
                </a:solidFill>
              </a:rPr>
              <a:t>Marine focus</a:t>
            </a:r>
          </a:p>
          <a:p>
            <a:pPr lvl="2">
              <a:buClr>
                <a:schemeClr val="accent5"/>
              </a:buClr>
            </a:pPr>
            <a:r>
              <a:rPr lang="en-US" dirty="0" smtClean="0">
                <a:solidFill>
                  <a:schemeClr val="bg1"/>
                </a:solidFill>
              </a:rPr>
              <a:t>Traditional Ecological Knowledge</a:t>
            </a:r>
          </a:p>
          <a:p>
            <a:pPr>
              <a:buClr>
                <a:schemeClr val="accent5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65113"/>
            <a:ext cx="9144000" cy="1106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021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-15875" y="990600"/>
            <a:ext cx="4476750" cy="914400"/>
          </a:xfrm>
        </p:spPr>
        <p:txBody>
          <a:bodyPr/>
          <a:lstStyle/>
          <a:p>
            <a:pPr marL="68263" indent="0" algn="ctr" eaLnBrk="1" hangingPunct="1">
              <a:buFont typeface="Wingdings 2" pitchFamily="18" charset="2"/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475" y="3581400"/>
            <a:ext cx="8686800" cy="34470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DFW </a:t>
            </a:r>
            <a:r>
              <a:rPr lang="en-US" sz="2800" b="1" dirty="0">
                <a:solidFill>
                  <a:prstClr val="black"/>
                </a:solidFill>
              </a:rPr>
              <a:t>Climate College </a:t>
            </a:r>
            <a:r>
              <a:rPr lang="en-US" sz="2200" u="sng" dirty="0">
                <a:solidFill>
                  <a:prstClr val="black"/>
                </a:solidFill>
              </a:rPr>
              <a:t>www.dfg.ca.gov/Climate_and_Energy/Climate_Change/Climate_College/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DFW Climate Change website </a:t>
            </a:r>
            <a:r>
              <a:rPr lang="en-US" sz="2800" u="sng" dirty="0">
                <a:solidFill>
                  <a:prstClr val="black"/>
                </a:solidFill>
              </a:rPr>
              <a:t>www.dfg.ca.gov/Climate_and_Energy/Climate_Change/</a:t>
            </a:r>
            <a:endParaRPr lang="en-US" sz="28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Email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</a:rPr>
              <a:t>whitney.albright@wildlife.ca.gov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98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52400"/>
            <a:ext cx="4484688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765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DFW Climate College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524000"/>
            <a:ext cx="7543799" cy="4648200"/>
          </a:xfrm>
          <a:prstGeom prst="rect">
            <a:avLst/>
          </a:prstGeom>
          <a:solidFill>
            <a:schemeClr val="bg2">
              <a:alpha val="49001"/>
            </a:schemeClr>
          </a:solidFill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marL="6858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Outline</a:t>
            </a:r>
          </a:p>
          <a:p>
            <a:pPr marL="6858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Goals</a:t>
            </a: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Planning the course</a:t>
            </a: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Course structure and features</a:t>
            </a: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Course summary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Lessons learned</a:t>
            </a:r>
          </a:p>
          <a:p>
            <a:pPr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5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8785225" cy="2286000"/>
          </a:xfrm>
          <a:solidFill>
            <a:schemeClr val="bg2">
              <a:alpha val="49001"/>
            </a:schemeClr>
          </a:solidFill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6858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None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000" dirty="0">
                <a:solidFill>
                  <a:schemeClr val="tx1"/>
                </a:solidFill>
              </a:rPr>
              <a:t>Provide a foundation of climate change knowledge for ALL </a:t>
            </a:r>
            <a:r>
              <a:rPr lang="en-US" sz="2000" dirty="0" smtClean="0">
                <a:solidFill>
                  <a:schemeClr val="tx1"/>
                </a:solidFill>
              </a:rPr>
              <a:t>staff</a:t>
            </a: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Empower staff to incorporate climate change into their work</a:t>
            </a: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Build </a:t>
            </a:r>
            <a:r>
              <a:rPr lang="en-US" sz="2000" dirty="0">
                <a:solidFill>
                  <a:schemeClr val="tx1"/>
                </a:solidFill>
              </a:rPr>
              <a:t>a climate community at </a:t>
            </a:r>
            <a:r>
              <a:rPr lang="en-US" sz="2000" dirty="0" smtClean="0">
                <a:solidFill>
                  <a:schemeClr val="tx1"/>
                </a:solidFill>
              </a:rPr>
              <a:t>across branches/regions at DFW </a:t>
            </a:r>
            <a:r>
              <a:rPr lang="en-US" sz="2000" dirty="0">
                <a:solidFill>
                  <a:schemeClr val="tx1"/>
                </a:solidFill>
              </a:rPr>
              <a:t>that includes our </a:t>
            </a:r>
            <a:r>
              <a:rPr lang="en-US" sz="2000" dirty="0" smtClean="0">
                <a:solidFill>
                  <a:schemeClr val="tx1"/>
                </a:solidFill>
              </a:rPr>
              <a:t>partners</a:t>
            </a: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803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2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92464"/>
            <a:ext cx="5632798" cy="278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295400" y="5791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dirty="0">
                <a:latin typeface="Calibri" pitchFamily="34" charset="0"/>
              </a:rPr>
              <a:t>Doug Parsons and Laura Jerome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 Florida Fish and Wildlife Conservation Commission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81000"/>
            <a:ext cx="8791575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Planning the Course: A Florida Model</a:t>
            </a:r>
          </a:p>
        </p:txBody>
      </p:sp>
    </p:spTree>
    <p:extLst>
      <p:ext uri="{BB962C8B-B14F-4D97-AF65-F5344CB8AC3E}">
        <p14:creationId xmlns:p14="http://schemas.microsoft.com/office/powerpoint/2010/main" val="13670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915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Planning the Course: Climate Training Work Group</a:t>
            </a:r>
          </a:p>
        </p:txBody>
      </p:sp>
      <p:pic>
        <p:nvPicPr>
          <p:cNvPr id="28675" name="Picture 2" descr="C:\Users\walbright\AppData\Local\Microsoft\Windows\Temporary Internet Files\Content.IE5\TIMS45RA\MC9002975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27788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CDFW Climate Change Stakeholders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442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Structure &amp; Features: Components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566863"/>
            <a:ext cx="5334000" cy="4681537"/>
          </a:xfrm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Monthly lectures (10 </a:t>
            </a:r>
            <a:r>
              <a:rPr lang="en-US" dirty="0" smtClean="0">
                <a:solidFill>
                  <a:schemeClr val="tx1"/>
                </a:solidFill>
              </a:rPr>
              <a:t>months)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Recommended readings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Participation </a:t>
            </a:r>
            <a:r>
              <a:rPr lang="en-US" dirty="0">
                <a:solidFill>
                  <a:schemeClr val="tx1"/>
                </a:solidFill>
              </a:rPr>
              <a:t>in on-line </a:t>
            </a:r>
            <a:r>
              <a:rPr lang="en-US" dirty="0" smtClean="0">
                <a:solidFill>
                  <a:schemeClr val="tx1"/>
                </a:solidFill>
              </a:rPr>
              <a:t>forum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Final project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Opportunities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Certification</a:t>
            </a: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Awards </a:t>
            </a:r>
            <a:r>
              <a:rPr lang="en-US" dirty="0">
                <a:solidFill>
                  <a:schemeClr val="tx1"/>
                </a:solidFill>
              </a:rPr>
              <a:t>ceremony</a:t>
            </a:r>
          </a:p>
        </p:txBody>
      </p:sp>
    </p:spTree>
    <p:extLst>
      <p:ext uri="{BB962C8B-B14F-4D97-AF65-F5344CB8AC3E}">
        <p14:creationId xmlns:p14="http://schemas.microsoft.com/office/powerpoint/2010/main" val="248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200" y="2630269"/>
            <a:ext cx="6248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What's happening? Projected climate change impacts to California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3316069"/>
            <a:ext cx="6248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National Response: What are other state and federal partners doing?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038600"/>
            <a:ext cx="6248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 Big or Go Home: Collaborative Partnerships in a Changing Climate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4736068"/>
            <a:ext cx="62484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Climate Literacy and Education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144869"/>
            <a:ext cx="6248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Energy-Climate-Human Nexus: Climate Action co-benefits for Natural Resource Conservation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5830669"/>
            <a:ext cx="6248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it for the long haul: CDFW Going Green Sustainability Initiative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6564868"/>
            <a:ext cx="62484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Walk the Talk: CDFW Testimonials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1944469"/>
            <a:ext cx="6248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Climate 101; understanding the basics of climate science and what we can do about it</a:t>
            </a:r>
            <a:endParaRPr lang="en-US" dirty="0"/>
          </a:p>
        </p:txBody>
      </p:sp>
      <p:sp>
        <p:nvSpPr>
          <p:cNvPr id="2" name="Explosion 1 1"/>
          <p:cNvSpPr/>
          <p:nvPr/>
        </p:nvSpPr>
        <p:spPr>
          <a:xfrm rot="20638913">
            <a:off x="-681219" y="741161"/>
            <a:ext cx="3429000" cy="27248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980175">
            <a:off x="-306188" y="1755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Welcome and Introduction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Structure &amp; Features: Schedule</a:t>
            </a:r>
          </a:p>
        </p:txBody>
      </p:sp>
    </p:spTree>
    <p:extLst>
      <p:ext uri="{BB962C8B-B14F-4D97-AF65-F5344CB8AC3E}">
        <p14:creationId xmlns:p14="http://schemas.microsoft.com/office/powerpoint/2010/main" val="12336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Structure &amp; Features: Resources</a:t>
            </a:r>
          </a:p>
        </p:txBody>
      </p:sp>
      <p:pic>
        <p:nvPicPr>
          <p:cNvPr id="6" name="Picture 5" descr="ClimateCollege_Lecture2_Oct15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238" y="933131"/>
            <a:ext cx="4468761" cy="5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Course Structure &amp; Features: Resources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684"/>
            <a:ext cx="9144000" cy="42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493</Words>
  <Application>Microsoft Office PowerPoint</Application>
  <PresentationFormat>On-screen Show (4:3)</PresentationFormat>
  <Paragraphs>140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1_Austin</vt:lpstr>
      <vt:lpstr>Austin</vt:lpstr>
      <vt:lpstr>Chart</vt:lpstr>
      <vt:lpstr>CDFW Climate College: Building Staff Capacity to Address Climate Change</vt:lpstr>
      <vt:lpstr>PowerPoint Presentation</vt:lpstr>
      <vt:lpstr>Goals</vt:lpstr>
      <vt:lpstr>PowerPoint Presentation</vt:lpstr>
      <vt:lpstr>Planning the Course: Climate Training Work Group</vt:lpstr>
      <vt:lpstr>Course Structure &amp; Features: Components</vt:lpstr>
      <vt:lpstr>PowerPoint Presentation</vt:lpstr>
      <vt:lpstr>PowerPoint Presentation</vt:lpstr>
      <vt:lpstr>PowerPoint Presentation</vt:lpstr>
      <vt:lpstr>PowerPoint Presentation</vt:lpstr>
      <vt:lpstr>The Course Begins!  Lecture #1-- September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Department of Fish &amp;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Albright, Whitney@Wildlife</dc:creator>
  <cp:lastModifiedBy>Guhin, Virginia@Wildlife</cp:lastModifiedBy>
  <cp:revision>52</cp:revision>
  <dcterms:created xsi:type="dcterms:W3CDTF">2013-03-25T17:57:19Z</dcterms:created>
  <dcterms:modified xsi:type="dcterms:W3CDTF">2013-08-14T18:08:22Z</dcterms:modified>
</cp:coreProperties>
</file>